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979" r:id="rId2"/>
    <p:sldId id="1364" r:id="rId3"/>
    <p:sldId id="1864" r:id="rId4"/>
    <p:sldId id="1860" r:id="rId5"/>
    <p:sldId id="1861" r:id="rId6"/>
    <p:sldId id="1865" r:id="rId7"/>
    <p:sldId id="282" r:id="rId8"/>
    <p:sldId id="264" r:id="rId9"/>
    <p:sldId id="265" r:id="rId10"/>
    <p:sldId id="539" r:id="rId11"/>
    <p:sldId id="1616" r:id="rId12"/>
    <p:sldId id="571" r:id="rId13"/>
    <p:sldId id="1862" r:id="rId14"/>
    <p:sldId id="1863" r:id="rId15"/>
    <p:sldId id="257" r:id="rId16"/>
    <p:sldId id="2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80"/>
    <p:restoredTop sz="96327"/>
  </p:normalViewPr>
  <p:slideViewPr>
    <p:cSldViewPr snapToGrid="0">
      <p:cViewPr varScale="1">
        <p:scale>
          <a:sx n="296" d="100"/>
          <a:sy n="296" d="100"/>
        </p:scale>
        <p:origin x="1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7184D-24A8-7849-A93C-F6C4A28B9FEB}" type="datetimeFigureOut">
              <a:rPr lang="en-US" smtClean="0"/>
              <a:t>2/28/24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74980-5301-9041-82BB-1FF3D0CA2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17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EA8FD9-6247-DC45-B71B-01E27FDDE8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51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84871-8CB6-46D4-BEAC-616363E07AF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61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A98A-5A02-21A4-06A0-C41023BAA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4AAB1-C30B-A3B2-85CE-202BA9A09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36489-A51C-91FC-0D31-CC98E37D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3192B-406A-2148-9FC9-9E5F0336420D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63E0-80E0-2D97-E3AF-36CBC5526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AAAAC-5CC5-8C1A-A571-6CDEF579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3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7611-13F7-0688-5E1C-1A6AF23F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944B4-DFA8-9197-2F29-92152EA0D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C8C2A-9560-CA6D-B0F9-35A6CF2D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0F06-1089-9342-A85E-DC117AEF85B6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C530C-3A7F-B54A-3C09-16BD176B0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36F2-73DD-AD29-DE89-BDAE6F91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48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1CD22-8B66-A131-E8F5-AFBCE56E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C1F2D-95D1-658B-AF9D-2B65A02EA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F453-7DD8-6418-19E6-DFC7C9CB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20ED-EE8C-2C44-8808-D331A57C2A9F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B99F2-A24F-867E-2285-EDD46092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7EFC8-AF6A-9534-7064-451A491D1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7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134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00DFC-38A4-12A4-588C-BA33B031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B12EB-B6BD-05D1-5B65-6B31C00C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0DABD-1536-F058-41B1-9103A67E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C6D7D-3565-AC41-AE49-48BAD3107912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4E45-D576-D7BB-C639-569B3BA83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5E5C-DA11-93FC-F381-0D7C20DE7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31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CC7A-19FD-179A-7355-ADAB697B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0DD7-959A-3BD1-2AFB-E8D6733FA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F0471-D89E-DC5E-75EE-34DCEFAA0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EA111-26C5-4F42-9BE7-44283C4AB86C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A5EDE-5C49-50C1-78A6-20A1E1FF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349C-7E6C-0595-1F3E-FCC2228C7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86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5A37-657D-EA45-8D9C-AAC4E4E84598}" type="datetime1">
              <a:rPr lang="en-US" smtClean="0"/>
              <a:t>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3C35-366E-A140-B732-4C0FAE117C86}" type="datetime1">
              <a:rPr lang="en-US" smtClean="0"/>
              <a:t>2/28/24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9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B75E-D85B-7C6E-A2F3-22DA7BD2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F590B-C55C-EB7B-594F-01EA4125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1110-6E37-4B4C-AEF7-2EE5BEAF91EC}" type="datetime1">
              <a:rPr lang="en-US" smtClean="0"/>
              <a:t>2/28/24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BF2C6-23EE-0E39-2ACC-17FCE42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6A21F-76CA-F9DC-4C33-70C7C08C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5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448A83-AB4C-4863-6B9D-6178C6CD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399E-551D-B94D-A957-75CFAAF6178D}" type="datetime1">
              <a:rPr lang="en-US" smtClean="0"/>
              <a:t>2/28/24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711CA-DCF0-0C49-20D0-6416A1D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28061-1280-FA6C-C1FD-BCAB3464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48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9A03-0338-F59F-EE33-C8CAE78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F2CD-F738-8BF4-4897-61A72673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9C41F-D702-07DF-021B-45600C594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42CF6-0A82-A9F2-E9F3-2599D10A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9FD13-1789-6E48-9D8B-455878C90724}" type="datetime1">
              <a:rPr lang="en-US" smtClean="0"/>
              <a:t>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9E0F8-953C-A3A0-5F3F-779A6AF6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3E8E0-AEE9-424D-3631-D5002832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49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9566-EC13-A7A5-2F52-C9FBE579E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2D892D-C614-2B9D-65DD-D21370E8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61C13-2140-E250-84D0-32D956A12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B570E-23AA-0B25-E86F-C91F5983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7934-A291-E144-8BC7-516CA772906B}" type="datetime1">
              <a:rPr lang="en-US" smtClean="0"/>
              <a:t>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741B6-7CCB-0BA4-8C9F-E08E81A3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61DF7-7655-2150-48D9-F46EF9BE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9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F9742-2923-5160-D00D-765AD3B1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055A0-EB88-899D-208F-CC57A0A9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BF98-0F6A-7995-C044-B0A8A92C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DB204-AD48-CE44-BF15-702D5D07C4B2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3DA5E-34D4-818C-8CFA-1318258C3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68D3-1A1A-3314-CA66-39150F5FE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3FB6-D3E3-0B40-9775-1AA0DC9B2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72380"/>
            <a:ext cx="9144000" cy="1734382"/>
          </a:xfrm>
        </p:spPr>
        <p:txBody>
          <a:bodyPr>
            <a:normAutofit/>
          </a:bodyPr>
          <a:lstStyle/>
          <a:p>
            <a:r>
              <a:rPr lang="en-US" sz="3200" dirty="0"/>
              <a:t>WSDM-2024 Tutorial:</a:t>
            </a:r>
            <a:br>
              <a:rPr lang="en-US" sz="3200" dirty="0"/>
            </a:br>
            <a:r>
              <a:rPr lang="en-US" sz="2800" dirty="0"/>
              <a:t>Some Useful Things to Know When Combining IR and NLP: </a:t>
            </a:r>
            <a:br>
              <a:rPr lang="en-US" sz="2800" dirty="0"/>
            </a:br>
            <a:r>
              <a:rPr lang="en-US" sz="2800" dirty="0"/>
              <a:t>The Easy, the Hard and the Ugly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9796B-9460-0F45-912B-731C7E75C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886"/>
            <a:ext cx="9144000" cy="2627084"/>
          </a:xfrm>
        </p:spPr>
        <p:txBody>
          <a:bodyPr>
            <a:normAutofit/>
          </a:bodyPr>
          <a:lstStyle/>
          <a:p>
            <a:r>
              <a:rPr lang="en-US" dirty="0"/>
              <a:t>Omar Alonso, Amazon, Palo Alto, CA, USA</a:t>
            </a:r>
          </a:p>
          <a:p>
            <a:r>
              <a:rPr lang="en-US" dirty="0"/>
              <a:t>Kenneth Church, Northeastern University, San Jose, CA, USA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8DA82E-EB41-5742-ABD6-C4EE99604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46"/>
          <a:stretch/>
        </p:blipFill>
        <p:spPr>
          <a:xfrm>
            <a:off x="10108367" y="38947"/>
            <a:ext cx="2041123" cy="221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4C926B-26D3-774C-A4EF-4807B65B4ACB}"/>
              </a:ext>
            </a:extLst>
          </p:cNvPr>
          <p:cNvSpPr txBox="1"/>
          <p:nvPr/>
        </p:nvSpPr>
        <p:spPr>
          <a:xfrm>
            <a:off x="10938401" y="2351542"/>
            <a:ext cx="537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D40EFF-F82B-124B-AF83-1909C66C8E7A}"/>
              </a:ext>
            </a:extLst>
          </p:cNvPr>
          <p:cNvSpPr txBox="1"/>
          <p:nvPr/>
        </p:nvSpPr>
        <p:spPr>
          <a:xfrm>
            <a:off x="880373" y="2261814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Omar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7D2589DE-FF57-A64F-9CEF-21F03EB3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8A684C2-7309-A94A-9A35-A59642155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ED8D2A-2E40-9D3A-2993-6E84CE54B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87" t="14743" r="12132" b="1"/>
          <a:stretch/>
        </p:blipFill>
        <p:spPr bwMode="auto">
          <a:xfrm>
            <a:off x="42510" y="29567"/>
            <a:ext cx="2865934" cy="214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65B5D1-CF22-A35F-514E-CA965B08C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2304" y="0"/>
            <a:ext cx="2395818" cy="239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06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17A7-2BD1-4B52-BF08-792E50AE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Information </a:t>
            </a:r>
            <a:r>
              <a:rPr lang="fr-FR" dirty="0" err="1"/>
              <a:t>needs</a:t>
            </a:r>
            <a:r>
              <a:rPr lang="fr-FR" dirty="0"/>
              <a:t> and </a:t>
            </a:r>
            <a:r>
              <a:rPr lang="fr-FR" dirty="0" err="1"/>
              <a:t>queries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812E-F0AC-4D66-BEB5-4AFC1774F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Relevance to what?</a:t>
            </a:r>
          </a:p>
          <a:p>
            <a:r>
              <a:rPr lang="en-US" dirty="0"/>
              <a:t>In Web</a:t>
            </a:r>
          </a:p>
          <a:p>
            <a:pPr lvl="1"/>
            <a:r>
              <a:rPr lang="en-US" dirty="0"/>
              <a:t>Two queries of two terms … </a:t>
            </a:r>
          </a:p>
          <a:p>
            <a:pPr lvl="1"/>
            <a:r>
              <a:rPr lang="en-US" dirty="0"/>
              <a:t>… looking each time to at most two pages and doing two clicks per page</a:t>
            </a:r>
          </a:p>
          <a:p>
            <a:pPr lvl="1"/>
            <a:r>
              <a:rPr lang="en-US" dirty="0"/>
              <a:t>Not a lot of data to guess correctly</a:t>
            </a:r>
          </a:p>
          <a:p>
            <a:r>
              <a:rPr lang="en-US" dirty="0"/>
              <a:t>Relevance to the query</a:t>
            </a:r>
          </a:p>
          <a:p>
            <a:pPr lvl="1"/>
            <a:r>
              <a:rPr lang="en-US" dirty="0"/>
              <a:t>Problematic</a:t>
            </a:r>
          </a:p>
          <a:p>
            <a:pPr lvl="1"/>
            <a:r>
              <a:rPr lang="en-US" dirty="0"/>
              <a:t>Short queries</a:t>
            </a:r>
          </a:p>
          <a:p>
            <a:r>
              <a:rPr lang="en-US" dirty="0"/>
              <a:t>Information need</a:t>
            </a:r>
          </a:p>
          <a:p>
            <a:r>
              <a:rPr lang="en-US" dirty="0"/>
              <a:t>User intent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A7F87-C24F-6315-7B83-75C87DA7A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647300-DD44-E8D3-DC7E-A63277B25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1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13D1-33D4-4209-A021-B1038ED4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 and information needs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A398C-CF3F-4722-8980-019947CE0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Keyword queries</a:t>
            </a:r>
          </a:p>
          <a:p>
            <a:pPr lvl="1"/>
            <a:r>
              <a:rPr lang="en-US" dirty="0"/>
              <a:t>Free text queries</a:t>
            </a:r>
          </a:p>
          <a:p>
            <a:r>
              <a:rPr lang="en-US" dirty="0"/>
              <a:t>Keyword++</a:t>
            </a:r>
          </a:p>
          <a:p>
            <a:pPr lvl="1"/>
            <a:r>
              <a:rPr lang="en-US" dirty="0"/>
              <a:t>Queries with filters or facets</a:t>
            </a:r>
          </a:p>
          <a:p>
            <a:r>
              <a:rPr lang="en-US" dirty="0"/>
              <a:t>Natural language</a:t>
            </a:r>
          </a:p>
          <a:p>
            <a:pPr lvl="1"/>
            <a:r>
              <a:rPr lang="en-US" dirty="0"/>
              <a:t>Natural language queries, questions</a:t>
            </a:r>
          </a:p>
          <a:p>
            <a:r>
              <a:rPr lang="en-US" dirty="0"/>
              <a:t>Zero queries</a:t>
            </a:r>
          </a:p>
          <a:p>
            <a:pPr lvl="1"/>
            <a:r>
              <a:rPr lang="en-US" dirty="0"/>
              <a:t>You are the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72F-4E2C-CCAA-ED27-DDE1F1CB0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0A4E6-43DB-6C81-FF41-092C44E1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3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DE5F-486A-4E16-8F94-5392BCF9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How do we know if users are happy?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1ECD6-2736-4451-90C8-61F8B5952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Search returns relevant results to users</a:t>
            </a:r>
          </a:p>
          <a:p>
            <a:pPr lvl="1"/>
            <a:r>
              <a:rPr lang="en-US" altLang="en-US" dirty="0"/>
              <a:t>How do you assess this at scale?</a:t>
            </a:r>
          </a:p>
          <a:p>
            <a:r>
              <a:rPr lang="en-US" altLang="en-US" dirty="0"/>
              <a:t>Search results get clicked a lot</a:t>
            </a:r>
          </a:p>
          <a:p>
            <a:pPr lvl="1"/>
            <a:r>
              <a:rPr lang="en-US" altLang="en-US" dirty="0"/>
              <a:t>Misleading titles/summaries can cause users to click</a:t>
            </a:r>
          </a:p>
          <a:p>
            <a:r>
              <a:rPr lang="en-US" altLang="en-US" dirty="0"/>
              <a:t>Users buy after using the search engine</a:t>
            </a:r>
          </a:p>
          <a:p>
            <a:pPr lvl="1"/>
            <a:r>
              <a:rPr lang="en-US" altLang="en-US" dirty="0"/>
              <a:t>Users spend a lot of $ after using the search engine</a:t>
            </a:r>
          </a:p>
          <a:p>
            <a:r>
              <a:rPr lang="en-US" altLang="en-US" dirty="0"/>
              <a:t>Repeat visitors/buyers</a:t>
            </a:r>
          </a:p>
          <a:p>
            <a:pPr lvl="1"/>
            <a:r>
              <a:rPr lang="en-US" altLang="en-US" dirty="0"/>
              <a:t>Do users leave soon after searching?</a:t>
            </a:r>
          </a:p>
          <a:p>
            <a:pPr lvl="1"/>
            <a:r>
              <a:rPr lang="en-US" altLang="en-US" dirty="0"/>
              <a:t>Do they come back within a week/month/… 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A2F4F8-AF80-22D0-78AA-BC1725D96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6C236-FAC1-A59C-6B36-40550DA19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91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BB10A-BD24-8796-2A7D-97A2B08F4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A878C-BAF1-B8DA-F087-29140C2C1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35134" cy="435133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At a high level, more or less the same</a:t>
            </a:r>
          </a:p>
          <a:p>
            <a:r>
              <a:rPr lang="en-US" dirty="0"/>
              <a:t>Indexing and retrieval</a:t>
            </a:r>
          </a:p>
          <a:p>
            <a:r>
              <a:rPr lang="en-US" dirty="0"/>
              <a:t>Query understanding</a:t>
            </a:r>
          </a:p>
          <a:p>
            <a:pPr lvl="1"/>
            <a:r>
              <a:rPr lang="en-US" dirty="0"/>
              <a:t>Normalization</a:t>
            </a:r>
          </a:p>
          <a:p>
            <a:pPr lvl="1"/>
            <a:r>
              <a:rPr lang="en-US" dirty="0"/>
              <a:t>Spelling correction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/>
              <a:t>Annotation (NER, POS, etc.)</a:t>
            </a:r>
          </a:p>
          <a:p>
            <a:pPr lvl="1"/>
            <a:r>
              <a:rPr lang="en-US" dirty="0"/>
              <a:t>Term expansion</a:t>
            </a:r>
          </a:p>
          <a:p>
            <a:pPr lvl="1"/>
            <a:r>
              <a:rPr lang="en-US" dirty="0"/>
              <a:t>Query-rewriting</a:t>
            </a:r>
          </a:p>
          <a:p>
            <a:r>
              <a:rPr lang="en-US" dirty="0"/>
              <a:t>Ranking</a:t>
            </a:r>
          </a:p>
          <a:p>
            <a:pPr lvl="1"/>
            <a:r>
              <a:rPr lang="en-US" dirty="0"/>
              <a:t>Many models to chose from</a:t>
            </a:r>
          </a:p>
          <a:p>
            <a:r>
              <a:rPr lang="en-US" dirty="0"/>
              <a:t>Answer generation/snippets</a:t>
            </a:r>
          </a:p>
          <a:p>
            <a:r>
              <a:rPr lang="en-US" dirty="0"/>
              <a:t>SERP construction</a:t>
            </a:r>
          </a:p>
          <a:p>
            <a:pPr lvl="1"/>
            <a:r>
              <a:rPr lang="en-US" dirty="0"/>
              <a:t>Web: 10-blue links </a:t>
            </a:r>
          </a:p>
          <a:p>
            <a:r>
              <a:rPr lang="en-US" dirty="0"/>
              <a:t>ChatGPT-like</a:t>
            </a:r>
          </a:p>
          <a:p>
            <a:pPr lvl="1"/>
            <a:r>
              <a:rPr lang="en-US" dirty="0"/>
              <a:t>Answer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5A7B-CEEC-C51C-04E2-8F77A2C7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2E55F-0EC0-B8EB-2F47-D44E3F5A14E1}"/>
              </a:ext>
            </a:extLst>
          </p:cNvPr>
          <p:cNvSpPr txBox="1"/>
          <p:nvPr/>
        </p:nvSpPr>
        <p:spPr>
          <a:xfrm>
            <a:off x="6785501" y="2486821"/>
            <a:ext cx="1775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Results preparation and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BE44F-EC0B-23AB-C75E-DACE09A03889}"/>
              </a:ext>
            </a:extLst>
          </p:cNvPr>
          <p:cNvSpPr txBox="1"/>
          <p:nvPr/>
        </p:nvSpPr>
        <p:spPr>
          <a:xfrm>
            <a:off x="6971932" y="390951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Query 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8C1E7-2568-4E09-CF6A-D60135B2A48B}"/>
              </a:ext>
            </a:extLst>
          </p:cNvPr>
          <p:cNvSpPr txBox="1"/>
          <p:nvPr/>
        </p:nvSpPr>
        <p:spPr>
          <a:xfrm>
            <a:off x="9357063" y="3105834"/>
            <a:ext cx="1207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Retrieval backend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BDF290-A9FD-586A-79D7-76FB6E0E2587}"/>
              </a:ext>
            </a:extLst>
          </p:cNvPr>
          <p:cNvSpPr/>
          <p:nvPr/>
        </p:nvSpPr>
        <p:spPr>
          <a:xfrm>
            <a:off x="6785501" y="2338141"/>
            <a:ext cx="1792921" cy="11563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BB1335-DB6A-4D92-5DCF-9DB71B24D85B}"/>
              </a:ext>
            </a:extLst>
          </p:cNvPr>
          <p:cNvSpPr/>
          <p:nvPr/>
        </p:nvSpPr>
        <p:spPr>
          <a:xfrm>
            <a:off x="7039992" y="3909514"/>
            <a:ext cx="1538430" cy="76044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2FB4FB-606C-A11C-FEFD-0BA2C9B7FC93}"/>
              </a:ext>
            </a:extLst>
          </p:cNvPr>
          <p:cNvSpPr/>
          <p:nvPr/>
        </p:nvSpPr>
        <p:spPr>
          <a:xfrm>
            <a:off x="9388227" y="2963856"/>
            <a:ext cx="1145033" cy="93028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C2574B-D153-DDA3-2A19-8AA8B60058FF}"/>
              </a:ext>
            </a:extLst>
          </p:cNvPr>
          <p:cNvCxnSpPr>
            <a:stCxn id="10" idx="3"/>
            <a:endCxn id="7" idx="1"/>
          </p:cNvCxnSpPr>
          <p:nvPr/>
        </p:nvCxnSpPr>
        <p:spPr>
          <a:xfrm flipV="1">
            <a:off x="8578422" y="3428999"/>
            <a:ext cx="809805" cy="860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AE1F8AF-8570-4458-6F55-53899EB5FF40}"/>
              </a:ext>
            </a:extLst>
          </p:cNvPr>
          <p:cNvCxnSpPr>
            <a:cxnSpLocks/>
          </p:cNvCxnSpPr>
          <p:nvPr/>
        </p:nvCxnSpPr>
        <p:spPr>
          <a:xfrm flipH="1">
            <a:off x="6096000" y="2854839"/>
            <a:ext cx="621633" cy="574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4E89AC-265B-C3DB-EA40-D6E7D81EED35}"/>
              </a:ext>
            </a:extLst>
          </p:cNvPr>
          <p:cNvSpPr txBox="1"/>
          <p:nvPr/>
        </p:nvSpPr>
        <p:spPr>
          <a:xfrm>
            <a:off x="5437943" y="3541308"/>
            <a:ext cx="9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45CDCE-BAA7-B6B9-A865-EA8820AF592F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193291" y="3971677"/>
            <a:ext cx="778641" cy="2610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95A0D0-337E-9512-AE3B-A885B93B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13</a:t>
            </a:fld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673F51A-CBE5-40ED-B2FF-356976E13835}"/>
              </a:ext>
            </a:extLst>
          </p:cNvPr>
          <p:cNvCxnSpPr>
            <a:cxnSpLocks/>
          </p:cNvCxnSpPr>
          <p:nvPr/>
        </p:nvCxnSpPr>
        <p:spPr>
          <a:xfrm flipH="1" flipV="1">
            <a:off x="8646290" y="2854839"/>
            <a:ext cx="741937" cy="432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140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549E-50A3-F4C8-1C8F-CE71D87B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D960D-1066-25AE-5475-575D3F2DB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technology changes recently</a:t>
            </a:r>
          </a:p>
          <a:p>
            <a:r>
              <a:rPr lang="en-US" dirty="0"/>
              <a:t>Are things really that new or just another iteration?</a:t>
            </a:r>
          </a:p>
          <a:p>
            <a:r>
              <a:rPr lang="en-US" dirty="0"/>
              <a:t>It is very easy to build prototypes and test new solutions</a:t>
            </a:r>
          </a:p>
          <a:p>
            <a:r>
              <a:rPr lang="en-US" dirty="0"/>
              <a:t>Have we solved all problems?</a:t>
            </a:r>
          </a:p>
          <a:p>
            <a:r>
              <a:rPr lang="en-US" dirty="0"/>
              <a:t>IR, NLP, ML are converging</a:t>
            </a:r>
          </a:p>
          <a:p>
            <a:pPr lvl="1"/>
            <a:r>
              <a:rPr lang="en-US" dirty="0"/>
              <a:t>How can we combine all these new tech to solve new problems?</a:t>
            </a:r>
          </a:p>
          <a:p>
            <a:pPr lvl="1"/>
            <a:r>
              <a:rPr lang="en-US" dirty="0"/>
              <a:t>Where should we focus on?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6FAE6-5AA8-81CA-1603-B04146DB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E7C1D2-FF82-7A36-B954-E21E83D0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2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1E378-BD3B-49F6-D33C-389771A5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6518C-2B79-5F7E-A9D4-3EF907205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Computing resources</a:t>
            </a:r>
          </a:p>
          <a:p>
            <a:pPr lvl="1"/>
            <a:r>
              <a:rPr lang="en-US" dirty="0"/>
              <a:t>laptop &lt; cloud access &lt; cluster (1K machines is a typical industry cluster)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Small, medium, big</a:t>
            </a:r>
          </a:p>
          <a:p>
            <a:pPr lvl="1"/>
            <a:r>
              <a:rPr lang="en-US" dirty="0"/>
              <a:t>Public, sensitive</a:t>
            </a:r>
          </a:p>
          <a:p>
            <a:r>
              <a:rPr lang="en-US" dirty="0"/>
              <a:t>Algorithmic complexity</a:t>
            </a:r>
          </a:p>
          <a:p>
            <a:pPr lvl="1"/>
            <a:r>
              <a:rPr lang="en-US" dirty="0"/>
              <a:t>Hashing/indexing, PageRank, Deep Learning</a:t>
            </a:r>
          </a:p>
          <a:p>
            <a:r>
              <a:rPr lang="en-US" dirty="0"/>
              <a:t>Skills</a:t>
            </a:r>
          </a:p>
          <a:p>
            <a:pPr lvl="1"/>
            <a:r>
              <a:rPr lang="en-US" dirty="0"/>
              <a:t>Some things require the worlds' expert, and other things can be done by a software engineer</a:t>
            </a:r>
          </a:p>
          <a:p>
            <a:pPr lvl="1"/>
            <a:r>
              <a:rPr lang="en-US" dirty="0"/>
              <a:t>Things can be done by a non-programmer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B2E426-8BCD-3316-4592-29A69B35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EA61E5-26D2-A234-2A0D-BB87F0811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65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A9EE-5ACE-041F-481B-0811B61B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 -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F9E61-5054-1851-4E0E-943C29397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Size of team</a:t>
            </a:r>
          </a:p>
          <a:p>
            <a:pPr lvl="1"/>
            <a:r>
              <a:rPr lang="en-US" dirty="0"/>
              <a:t>You</a:t>
            </a:r>
          </a:p>
          <a:p>
            <a:pPr lvl="1"/>
            <a:r>
              <a:rPr lang="en-US" dirty="0"/>
              <a:t>Pizza team</a:t>
            </a:r>
          </a:p>
          <a:p>
            <a:pPr lvl="1"/>
            <a:r>
              <a:rPr lang="en-US" dirty="0"/>
              <a:t>The number of authors per paper has been growing suggesting that you need more and more people to do certain things</a:t>
            </a:r>
          </a:p>
          <a:p>
            <a:r>
              <a:rPr lang="en-US" dirty="0"/>
              <a:t>Cost</a:t>
            </a:r>
          </a:p>
          <a:p>
            <a:pPr lvl="1"/>
            <a:r>
              <a:rPr lang="en-US" dirty="0"/>
              <a:t>Includes all of the above</a:t>
            </a:r>
          </a:p>
          <a:p>
            <a:pPr lvl="1"/>
            <a:r>
              <a:rPr lang="en-US" dirty="0"/>
              <a:t>As well as externalities such as power</a:t>
            </a:r>
          </a:p>
          <a:p>
            <a:r>
              <a:rPr lang="en-US" dirty="0"/>
              <a:t>Value</a:t>
            </a:r>
          </a:p>
          <a:p>
            <a:pPr lvl="1"/>
            <a:r>
              <a:rPr lang="en-US" dirty="0"/>
              <a:t>Some things are super expensive and not worth doing</a:t>
            </a:r>
          </a:p>
          <a:p>
            <a:pPr lvl="1"/>
            <a:r>
              <a:rPr lang="en-US" dirty="0"/>
              <a:t>Think about time scales...  some things are good for years/decades, and other things age quickly  </a:t>
            </a:r>
          </a:p>
          <a:p>
            <a:pPr lvl="1"/>
            <a:r>
              <a:rPr lang="en-US" dirty="0"/>
              <a:t>How easy is it for the competition to do a fast follow?</a:t>
            </a:r>
          </a:p>
          <a:p>
            <a:r>
              <a:rPr lang="en-US" dirty="0"/>
              <a:t>Organization</a:t>
            </a:r>
          </a:p>
          <a:p>
            <a:pPr lvl="1"/>
            <a:r>
              <a:rPr lang="en-US" dirty="0"/>
              <a:t>Is your team or company ready for your idea?</a:t>
            </a:r>
          </a:p>
          <a:p>
            <a:pPr lvl="1"/>
            <a:r>
              <a:rPr lang="en-US" dirty="0"/>
              <a:t>Immediate, medium, and long-term success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814DC-2953-B9DE-1BA7-4DF66B3B4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0CDA5B-81F5-38E6-8CE2-8CB156F6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3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views, opinions, positions, or strategies expressed in this talk are mine (Omar) and do not necessarily reflect the official policy or position of Amazon.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16D2-4C39-4042-1EDA-5838B93D3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6E2DE0-9756-52A0-482B-0DFB0355C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1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0B203-8496-20FE-31BE-983F76302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E0AB0-39E3-887B-07BA-4E7E4021A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Introduction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Hard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Easy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Medium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Ugly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Conclusions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93833-05E0-185C-C0CB-FF00F076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0E3A6-46A4-42A3-7559-8139EBFA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4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0464C-2B92-1E4A-18A1-5C34C9E36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A79B4-28B9-C868-7495-F1AD0C44C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High level overview of information access (search, QA, etc.)</a:t>
            </a:r>
          </a:p>
          <a:p>
            <a:r>
              <a:rPr lang="en-US" dirty="0"/>
              <a:t> What are the components that we need?</a:t>
            </a:r>
          </a:p>
          <a:p>
            <a:pPr lvl="1"/>
            <a:r>
              <a:rPr lang="en-US" dirty="0"/>
              <a:t> IR stack (indexing, crawling, ranking, query understanding, etc.)</a:t>
            </a:r>
          </a:p>
          <a:p>
            <a:pPr lvl="1"/>
            <a:r>
              <a:rPr lang="en-US" dirty="0"/>
              <a:t> NLP stack (POS, NER, specific tasks, embeddings, transformers, etc.)</a:t>
            </a:r>
          </a:p>
          <a:p>
            <a:r>
              <a:rPr lang="en-US" dirty="0"/>
              <a:t>HEMU dimensions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Hard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Easy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Medium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Ugly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0E00C1-6B84-1A51-8497-3C9FE1DF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A2596-E916-36B8-74D8-6BB95AD18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4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C4F63-4016-3EB4-BEB0-F9572D606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4A187-D389-0DD7-641E-A92AFEC6F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user has an information need</a:t>
            </a:r>
          </a:p>
          <a:p>
            <a:r>
              <a:rPr lang="en-US" dirty="0"/>
              <a:t>Expressed as a query (or question)</a:t>
            </a:r>
          </a:p>
          <a:p>
            <a:r>
              <a:rPr lang="en-US" dirty="0"/>
              <a:t>Examine search results or answer(s)</a:t>
            </a:r>
          </a:p>
          <a:p>
            <a:r>
              <a:rPr lang="en-US" dirty="0"/>
              <a:t>Re-formulate if needed</a:t>
            </a:r>
          </a:p>
          <a:p>
            <a:r>
              <a:rPr lang="en-US" dirty="0"/>
              <a:t>Systems</a:t>
            </a:r>
          </a:p>
          <a:p>
            <a:pPr lvl="1"/>
            <a:r>
              <a:rPr lang="en-US" dirty="0"/>
              <a:t>Information retrieval/Search engine, </a:t>
            </a:r>
          </a:p>
          <a:p>
            <a:pPr lvl="1"/>
            <a:r>
              <a:rPr lang="en-US" dirty="0"/>
              <a:t>Q&amp;A systems</a:t>
            </a:r>
          </a:p>
          <a:p>
            <a:pPr lvl="1"/>
            <a:r>
              <a:rPr lang="en-US" dirty="0"/>
              <a:t>Chatbots</a:t>
            </a:r>
          </a:p>
          <a:p>
            <a:pPr lvl="1"/>
            <a:r>
              <a:rPr lang="en-US" dirty="0"/>
              <a:t>ChatGPT-like</a:t>
            </a:r>
          </a:p>
          <a:p>
            <a:pPr lvl="1"/>
            <a:r>
              <a:rPr lang="en-US" dirty="0"/>
              <a:t>Forums</a:t>
            </a:r>
          </a:p>
          <a:p>
            <a:pPr lvl="1"/>
            <a:r>
              <a:rPr lang="en-US" dirty="0"/>
              <a:t>Social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D1A38-8BE6-7870-8486-33A398477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BEECEF-1E27-53E2-0B0E-D4010A21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080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63A5-C0E7-4B21-B90E-82A577FE3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back-end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3A442-08E8-4FE8-B87E-71CAC09C7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IR finds content in a collection (usually text) that satisfies an information need</a:t>
            </a:r>
          </a:p>
          <a:p>
            <a:r>
              <a:rPr lang="en-US" dirty="0"/>
              <a:t>Many NLP components and techniques in the tech stack</a:t>
            </a:r>
          </a:p>
          <a:p>
            <a:r>
              <a:rPr lang="en-US" dirty="0"/>
              <a:t>Classical IR systems don’t answer a question directly</a:t>
            </a:r>
          </a:p>
          <a:p>
            <a:r>
              <a:rPr lang="en-US" dirty="0"/>
              <a:t>10-blue links</a:t>
            </a:r>
          </a:p>
          <a:p>
            <a:r>
              <a:rPr lang="en-US" dirty="0"/>
              <a:t>Question Answering systems need experts curated data set</a:t>
            </a:r>
          </a:p>
          <a:p>
            <a:r>
              <a:rPr lang="en-US" dirty="0"/>
              <a:t>Pre-trained language models can produce prose that looks like an answer</a:t>
            </a:r>
          </a:p>
          <a:p>
            <a:r>
              <a:rPr lang="en-US" dirty="0"/>
              <a:t>Combination of IR and LLMs</a:t>
            </a:r>
          </a:p>
        </p:txBody>
      </p:sp>
    </p:spTree>
    <p:extLst>
      <p:ext uri="{BB962C8B-B14F-4D97-AF65-F5344CB8AC3E}">
        <p14:creationId xmlns:p14="http://schemas.microsoft.com/office/powerpoint/2010/main" val="2837979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189AD-F8A1-4101-99E6-3DE84A635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search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B2C62-876D-452A-851F-54CFB76CD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Two queries of two words …</a:t>
            </a:r>
          </a:p>
          <a:p>
            <a:pPr lvl="1"/>
            <a:r>
              <a:rPr lang="en-US" dirty="0"/>
              <a:t>… looking each time to at most two pages</a:t>
            </a:r>
          </a:p>
          <a:p>
            <a:pPr lvl="1"/>
            <a:r>
              <a:rPr lang="en-US" dirty="0"/>
              <a:t>… and doing two clicks per page</a:t>
            </a:r>
          </a:p>
          <a:p>
            <a:r>
              <a:rPr lang="en-US" dirty="0"/>
              <a:t>IR engine needs to guess what the user wants</a:t>
            </a:r>
          </a:p>
          <a:p>
            <a:r>
              <a:rPr lang="en-US" dirty="0"/>
              <a:t>Query intent</a:t>
            </a:r>
          </a:p>
          <a:p>
            <a:pPr lvl="1"/>
            <a:r>
              <a:rPr lang="en-US" dirty="0"/>
              <a:t>Navigational, informational, transactional</a:t>
            </a:r>
          </a:p>
          <a:p>
            <a:r>
              <a:rPr lang="en-US" dirty="0"/>
              <a:t>Query understanding</a:t>
            </a:r>
          </a:p>
          <a:p>
            <a:pPr lvl="1"/>
            <a:r>
              <a:rPr lang="en-US" dirty="0"/>
              <a:t>Normalization, spell correction, annotation, term expansion, query re-writing</a:t>
            </a:r>
          </a:p>
          <a:p>
            <a:r>
              <a:rPr lang="en-US" dirty="0"/>
              <a:t>Current search systems </a:t>
            </a:r>
          </a:p>
          <a:p>
            <a:pPr lvl="1"/>
            <a:r>
              <a:rPr lang="en-US" dirty="0"/>
              <a:t>Index, retrieve, and rank</a:t>
            </a:r>
          </a:p>
          <a:p>
            <a:pPr lvl="1"/>
            <a:r>
              <a:rPr lang="en-US" dirty="0"/>
              <a:t>Not many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961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B4AF-8DB0-4992-9B3E-169A1B77A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terminology recap – document retrieval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B857C-11BB-4173-8920-E0CC903B1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Classic search model</a:t>
            </a:r>
          </a:p>
          <a:p>
            <a:pPr lvl="1"/>
            <a:r>
              <a:rPr lang="en-US" dirty="0"/>
              <a:t>Documents and queries as vectors; cosine similarity as proxy for relevance</a:t>
            </a:r>
          </a:p>
          <a:p>
            <a:pPr lvl="1"/>
            <a:r>
              <a:rPr lang="en-US" dirty="0"/>
              <a:t>TF-IDF, BM25</a:t>
            </a:r>
          </a:p>
          <a:p>
            <a:r>
              <a:rPr lang="en-US" dirty="0"/>
              <a:t>Web search</a:t>
            </a:r>
          </a:p>
          <a:p>
            <a:pPr lvl="1"/>
            <a:r>
              <a:rPr lang="en-US" dirty="0"/>
              <a:t>Link structure as a large-scale voting system; PageRank</a:t>
            </a:r>
          </a:p>
          <a:p>
            <a:r>
              <a:rPr lang="en-US" dirty="0"/>
              <a:t>Learning to rank (LTR)</a:t>
            </a:r>
          </a:p>
          <a:p>
            <a:pPr lvl="1"/>
            <a:r>
              <a:rPr lang="en-US" dirty="0"/>
              <a:t>Use behavioral data to learn a ranking function</a:t>
            </a:r>
          </a:p>
          <a:p>
            <a:r>
              <a:rPr lang="en-US" dirty="0"/>
              <a:t>Neural-based ranking models</a:t>
            </a:r>
          </a:p>
          <a:p>
            <a:pPr lvl="1"/>
            <a:r>
              <a:rPr lang="en-US" dirty="0"/>
              <a:t>Use NNs to score or rank documents</a:t>
            </a:r>
          </a:p>
          <a:p>
            <a:r>
              <a:rPr lang="en-US" dirty="0"/>
              <a:t>Representation learning</a:t>
            </a:r>
          </a:p>
          <a:p>
            <a:pPr lvl="1"/>
            <a:r>
              <a:rPr lang="en-US" dirty="0"/>
              <a:t>Encode queries and documents into vector representations</a:t>
            </a:r>
          </a:p>
          <a:p>
            <a:pPr lvl="1"/>
            <a:r>
              <a:rPr lang="en-US" dirty="0"/>
              <a:t>Retrieval using nearest neighbor search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225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EC67F-2879-4042-AF07-426480E97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41610" cy="1325563"/>
          </a:xfrm>
        </p:spPr>
        <p:txBody>
          <a:bodyPr/>
          <a:lstStyle/>
          <a:p>
            <a:r>
              <a:rPr lang="en-US" dirty="0"/>
              <a:t>Quick terminology recap – Question Answering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8D73F-A4BC-4727-8B65-DDD305BFA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 systems</a:t>
            </a:r>
          </a:p>
          <a:p>
            <a:pPr lvl="1"/>
            <a:r>
              <a:rPr lang="en-US" dirty="0"/>
              <a:t>Limited large-scale success</a:t>
            </a:r>
          </a:p>
          <a:p>
            <a:pPr lvl="1"/>
            <a:r>
              <a:rPr lang="en-US" dirty="0"/>
              <a:t>Answers are list of snippets from documents or provided by a human</a:t>
            </a:r>
          </a:p>
          <a:p>
            <a:r>
              <a:rPr lang="en-US" dirty="0"/>
              <a:t>NN approaches</a:t>
            </a:r>
          </a:p>
          <a:p>
            <a:pPr lvl="1"/>
            <a:r>
              <a:rPr lang="en-US" dirty="0"/>
              <a:t>Instead of ranking QA pairs, extract answer spans within passages</a:t>
            </a:r>
          </a:p>
          <a:p>
            <a:r>
              <a:rPr lang="en-US" dirty="0"/>
              <a:t>Open-domain</a:t>
            </a:r>
          </a:p>
          <a:p>
            <a:pPr lvl="1"/>
            <a:r>
              <a:rPr lang="en-US" dirty="0"/>
              <a:t>Retrieve relevant passages -&gt; machine reading comprehension -&gt; answer</a:t>
            </a:r>
          </a:p>
          <a:p>
            <a:r>
              <a:rPr lang="en-US" dirty="0"/>
              <a:t>Generative systems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40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5195</TotalTime>
  <Words>1058</Words>
  <Application>Microsoft Macintosh PowerPoint</Application>
  <PresentationFormat>Widescreen</PresentationFormat>
  <Paragraphs>189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-apple-system</vt:lpstr>
      <vt:lpstr>Arial</vt:lpstr>
      <vt:lpstr>Calibri</vt:lpstr>
      <vt:lpstr>Calibri Light</vt:lpstr>
      <vt:lpstr>Office Theme</vt:lpstr>
      <vt:lpstr>WSDM-2024 Tutorial: Some Useful Things to Know When Combining IR and NLP:  The Easy, the Hard and the Ugly</vt:lpstr>
      <vt:lpstr>Disclaimer</vt:lpstr>
      <vt:lpstr>Tutorial agenda</vt:lpstr>
      <vt:lpstr>Introduction</vt:lpstr>
      <vt:lpstr>Information seeking</vt:lpstr>
      <vt:lpstr>The back-end side</vt:lpstr>
      <vt:lpstr>Typical search session</vt:lpstr>
      <vt:lpstr>Quick terminology recap – document retrieval</vt:lpstr>
      <vt:lpstr>Quick terminology recap – Question Answering</vt:lpstr>
      <vt:lpstr>Information needs and queries </vt:lpstr>
      <vt:lpstr>Users and information needs</vt:lpstr>
      <vt:lpstr>How do we know if users are happy?</vt:lpstr>
      <vt:lpstr>Information seeking architectures</vt:lpstr>
      <vt:lpstr>This tutorial</vt:lpstr>
      <vt:lpstr>HEMU dimensions</vt:lpstr>
      <vt:lpstr>HEMU dimensions -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Kenneth Church</dc:creator>
  <cp:lastModifiedBy>Church, Kenneth</cp:lastModifiedBy>
  <cp:revision>77</cp:revision>
  <dcterms:created xsi:type="dcterms:W3CDTF">2023-08-31T19:51:53Z</dcterms:created>
  <dcterms:modified xsi:type="dcterms:W3CDTF">2024-02-29T01:29:06Z</dcterms:modified>
</cp:coreProperties>
</file>

<file path=docProps/thumbnail.jpeg>
</file>